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92" r:id="rId3"/>
    <p:sldId id="293" r:id="rId4"/>
    <p:sldId id="295" r:id="rId5"/>
    <p:sldId id="294" r:id="rId6"/>
    <p:sldId id="296" r:id="rId7"/>
    <p:sldId id="298" r:id="rId8"/>
    <p:sldId id="297" r:id="rId9"/>
  </p:sldIdLst>
  <p:sldSz cx="9144000" cy="6858000" type="screen4x3"/>
  <p:notesSz cx="6858000" cy="9144000"/>
  <p:defaultTextStyle>
    <a:defPPr>
      <a:defRPr lang="da-DK"/>
    </a:defPPr>
    <a:lvl1pPr algn="l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Verdana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Verdana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Verdana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Verdana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Verdana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1600" kern="1200">
        <a:solidFill>
          <a:schemeClr val="tx1"/>
        </a:solidFill>
        <a:latin typeface="Verdana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sz="1600" kern="1200">
        <a:solidFill>
          <a:schemeClr val="tx1"/>
        </a:solidFill>
        <a:latin typeface="Verdana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sz="1600" kern="1200">
        <a:solidFill>
          <a:schemeClr val="tx1"/>
        </a:solidFill>
        <a:latin typeface="Verdana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sz="1600" kern="1200">
        <a:solidFill>
          <a:schemeClr val="tx1"/>
        </a:solidFill>
        <a:latin typeface="Verdana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33"/>
    <a:srgbClr val="33CCFF"/>
    <a:srgbClr val="660099"/>
    <a:srgbClr val="660066"/>
    <a:srgbClr val="990066"/>
    <a:srgbClr val="CC3399"/>
    <a:srgbClr val="FF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05" autoAdjust="0"/>
    <p:restoredTop sz="94660"/>
  </p:normalViewPr>
  <p:slideViewPr>
    <p:cSldViewPr>
      <p:cViewPr>
        <p:scale>
          <a:sx n="100" d="100"/>
          <a:sy n="100" d="100"/>
        </p:scale>
        <p:origin x="-1416" y="-2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latin typeface="Verdana" pitchFamily="34" charset="0"/>
                <a:ea typeface="ＭＳ Ｐゴシック" pitchFamily="-80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Verdana" pitchFamily="34" charset="0"/>
                <a:ea typeface="ＭＳ Ｐゴシック" pitchFamily="-80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latin typeface="Verdana" pitchFamily="34" charset="0"/>
                <a:ea typeface="ＭＳ Ｐゴシック" pitchFamily="-80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Verdana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D177DBBF-2EBD-1B47-924A-ED291EFC75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8235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latin typeface="Verdana" pitchFamily="34" charset="0"/>
                <a:ea typeface="ＭＳ Ｐゴシック" pitchFamily="-80" charset="-128"/>
                <a:cs typeface="+mn-cs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Verdana" pitchFamily="34" charset="0"/>
                <a:ea typeface="ＭＳ Ｐゴシック" pitchFamily="-80" charset="-128"/>
                <a:cs typeface="+mn-cs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smtClean="0"/>
              <a:t>Click to edit Master text styles</a:t>
            </a:r>
          </a:p>
          <a:p>
            <a:pPr lvl="1"/>
            <a:r>
              <a:rPr lang="da-DK" noProof="0" smtClean="0"/>
              <a:t>Second level</a:t>
            </a:r>
          </a:p>
          <a:p>
            <a:pPr lvl="2"/>
            <a:r>
              <a:rPr lang="da-DK" noProof="0" smtClean="0"/>
              <a:t>Third level</a:t>
            </a:r>
          </a:p>
          <a:p>
            <a:pPr lvl="3"/>
            <a:r>
              <a:rPr lang="da-DK" noProof="0" smtClean="0"/>
              <a:t>Fourth level</a:t>
            </a:r>
          </a:p>
          <a:p>
            <a:pPr lvl="4"/>
            <a:r>
              <a:rPr lang="da-DK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latin typeface="Verdana" pitchFamily="34" charset="0"/>
                <a:ea typeface="ＭＳ Ｐゴシック" pitchFamily="-80" charset="-128"/>
                <a:cs typeface="+mn-cs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latin typeface="Verdana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0E8E5C78-E1F6-2746-AB78-65F717CB0935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750661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ＭＳ Ｐゴシック" pitchFamily="-80" charset="-128"/>
        <a:cs typeface="ＭＳ Ｐゴシック" pitchFamily="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ＭＳ Ｐゴシック" pitchFamily="-8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ＭＳ Ｐゴシック" pitchFamily="-8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ＭＳ Ｐゴシック" pitchFamily="-8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ＭＳ Ｐゴシック" pitchFamily="-80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65F537-7D9B-0041-900D-C942BC70B5E6}" type="slidenum">
              <a:rPr lang="da-DK">
                <a:latin typeface="Verdana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da-DK">
              <a:latin typeface="Verdana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Verdana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DTU-DK-A1"/>
          <p:cNvPicPr>
            <a:picLocks noChangeAspect="1" noChangeArrowheads="1"/>
          </p:cNvPicPr>
          <p:nvPr/>
        </p:nvPicPr>
        <p:blipFill>
          <a:blip r:embed="rId2"/>
          <a:srcRect l="78432"/>
          <a:stretch>
            <a:fillRect/>
          </a:stretch>
        </p:blipFill>
        <p:spPr bwMode="auto">
          <a:xfrm>
            <a:off x="8270875" y="279400"/>
            <a:ext cx="4794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DTU frise RGB"/>
          <p:cNvPicPr>
            <a:picLocks noChangeAspect="1" noChangeArrowheads="1"/>
          </p:cNvPicPr>
          <p:nvPr/>
        </p:nvPicPr>
        <p:blipFill>
          <a:blip r:embed="rId3"/>
          <a:srcRect r="25990"/>
          <a:stretch>
            <a:fillRect/>
          </a:stretch>
        </p:blipFill>
        <p:spPr bwMode="auto">
          <a:xfrm>
            <a:off x="4432300" y="4191000"/>
            <a:ext cx="4711700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C:\Users\cls\Desktop\DTU_ppt\Til PAW\DTU_LOGOS\Done\DTU F++devareinstituttet A UK.png"/>
          <p:cNvPicPr>
            <a:picLocks noChangeAspect="1" noChangeArrowheads="1"/>
          </p:cNvPicPr>
          <p:nvPr/>
        </p:nvPicPr>
        <p:blipFill>
          <a:blip r:embed="rId4"/>
          <a:srcRect l="10336" t="34251" b="14568"/>
          <a:stretch>
            <a:fillRect/>
          </a:stretch>
        </p:blipFill>
        <p:spPr bwMode="auto">
          <a:xfrm>
            <a:off x="619125" y="6029325"/>
            <a:ext cx="521335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6402388" cy="838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redigere</a:t>
            </a:r>
            <a:r>
              <a:rPr lang="en-GB" dirty="0"/>
              <a:t> </a:t>
            </a:r>
            <a:r>
              <a:rPr lang="en-GB" dirty="0" err="1"/>
              <a:t>titeltypografi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masteren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286000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redigere</a:t>
            </a:r>
            <a:r>
              <a:rPr lang="en-GB" dirty="0"/>
              <a:t> </a:t>
            </a:r>
            <a:r>
              <a:rPr lang="en-GB" dirty="0" err="1"/>
              <a:t>undertiteltypografien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masteren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861050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861050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Klik</a:t>
            </a:r>
            <a:r>
              <a:rPr lang="da-DK" dirty="0" smtClean="0"/>
              <a:t> for at redigere titeltypografi i </a:t>
            </a:r>
            <a:r>
              <a:rPr lang="en-US" noProof="0" dirty="0" err="1" smtClean="0"/>
              <a:t>masteren</a:t>
            </a:r>
            <a:endParaRPr lang="en-US" noProof="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dirty="0" smtClean="0"/>
              <a:t>Klik </a:t>
            </a:r>
            <a:r>
              <a:rPr lang="en-US" noProof="0" dirty="0" smtClean="0"/>
              <a:t>for</a:t>
            </a:r>
            <a:r>
              <a:rPr lang="da-DK" dirty="0" smtClean="0"/>
              <a:t>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noProof="0" dirty="0" err="1" smtClean="0"/>
              <a:t>Klik</a:t>
            </a:r>
            <a:r>
              <a:rPr lang="da-DK" dirty="0" smtClean="0"/>
              <a:t> for at redigere </a:t>
            </a:r>
            <a:r>
              <a:rPr lang="en-US" noProof="0" dirty="0" err="1" smtClean="0"/>
              <a:t>titeltypografi</a:t>
            </a:r>
            <a:r>
              <a:rPr lang="da-DK" dirty="0" smtClean="0"/>
              <a:t>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dirty="0" smtClean="0"/>
              <a:t>Klik </a:t>
            </a:r>
            <a:r>
              <a:rPr lang="en-US" noProof="0" dirty="0" smtClean="0"/>
              <a:t>for</a:t>
            </a:r>
            <a:r>
              <a:rPr lang="da-DK" dirty="0" smtClean="0"/>
              <a:t> at </a:t>
            </a:r>
            <a:r>
              <a:rPr lang="en-US" noProof="0" dirty="0" err="1" smtClean="0"/>
              <a:t>redigere</a:t>
            </a:r>
            <a:r>
              <a:rPr lang="da-DK" dirty="0" smtClean="0"/>
              <a:t> typografi i masteren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Klik</a:t>
            </a:r>
            <a:r>
              <a:rPr lang="en-GB" noProof="0" dirty="0" smtClean="0"/>
              <a:t> for at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titeltypografi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masteren</a:t>
            </a:r>
            <a:endParaRPr lang="en-GB" noProof="0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10000" cy="4565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err="1" smtClean="0"/>
              <a:t>Klik</a:t>
            </a:r>
            <a:r>
              <a:rPr lang="en-GB" noProof="0" dirty="0" smtClean="0"/>
              <a:t> for at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typografi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masteren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Andet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niveau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Tredje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niveau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Fjerde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niveau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Femte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niveau</a:t>
            </a:r>
            <a:endParaRPr lang="en-GB" noProof="0" dirty="0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3810000" cy="4565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err="1" smtClean="0"/>
              <a:t>Klik</a:t>
            </a:r>
            <a:r>
              <a:rPr lang="en-GB" noProof="0" dirty="0" smtClean="0"/>
              <a:t> for at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typografi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masteren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Andet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niveau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Tredje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niveau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Fjerde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niveau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Femte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niveau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dirty="0" smtClean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Klik for at redigere titeltypografi i masteren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772400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Klik for at redigere teksttypografierne i masteren</a:t>
            </a:r>
          </a:p>
          <a:p>
            <a:pPr lvl="1"/>
            <a:r>
              <a:rPr lang="en-GB"/>
              <a:t>Andet niveau</a:t>
            </a:r>
          </a:p>
          <a:p>
            <a:pPr lvl="2"/>
            <a:r>
              <a:rPr lang="en-GB"/>
              <a:t>Tredje niveau</a:t>
            </a:r>
          </a:p>
          <a:p>
            <a:pPr lvl="3"/>
            <a:r>
              <a:rPr lang="en-GB"/>
              <a:t>Fjerde niveau</a:t>
            </a:r>
          </a:p>
          <a:p>
            <a:pPr lvl="4"/>
            <a:r>
              <a:rPr lang="en-GB"/>
              <a:t>Femte niveau</a:t>
            </a:r>
          </a:p>
        </p:txBody>
      </p:sp>
      <p:pic>
        <p:nvPicPr>
          <p:cNvPr id="1028" name="Picture 9" descr="DTU-DK-A1"/>
          <p:cNvPicPr>
            <a:picLocks noChangeAspect="1" noChangeArrowheads="1"/>
          </p:cNvPicPr>
          <p:nvPr/>
        </p:nvPicPr>
        <p:blipFill>
          <a:blip r:embed="rId13"/>
          <a:srcRect l="78432"/>
          <a:stretch>
            <a:fillRect/>
          </a:stretch>
        </p:blipFill>
        <p:spPr bwMode="auto">
          <a:xfrm>
            <a:off x="8270875" y="279400"/>
            <a:ext cx="4794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11"/>
          <p:cNvSpPr>
            <a:spLocks noChangeArrowheads="1"/>
          </p:cNvSpPr>
          <p:nvPr/>
        </p:nvSpPr>
        <p:spPr bwMode="auto">
          <a:xfrm>
            <a:off x="7618413" y="6477000"/>
            <a:ext cx="7635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 eaLnBrk="0" hangingPunct="0">
              <a:spcBef>
                <a:spcPct val="0"/>
              </a:spcBef>
              <a:defRPr/>
            </a:pPr>
            <a:endParaRPr lang="en-US" sz="900">
              <a:latin typeface="Verdana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030" name="Rectangle 12"/>
          <p:cNvSpPr>
            <a:spLocks noChangeArrowheads="1"/>
          </p:cNvSpPr>
          <p:nvPr/>
        </p:nvSpPr>
        <p:spPr bwMode="auto">
          <a:xfrm>
            <a:off x="4800600" y="6477000"/>
            <a:ext cx="27416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 eaLnBrk="0" hangingPunct="0">
              <a:spcBef>
                <a:spcPct val="0"/>
              </a:spcBef>
              <a:defRPr/>
            </a:pPr>
            <a:endParaRPr lang="en-US" sz="900">
              <a:latin typeface="Verdana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031" name="Rectangle 14"/>
          <p:cNvSpPr>
            <a:spLocks noChangeArrowheads="1"/>
          </p:cNvSpPr>
          <p:nvPr/>
        </p:nvSpPr>
        <p:spPr bwMode="auto">
          <a:xfrm>
            <a:off x="611188" y="6453188"/>
            <a:ext cx="3692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GB" sz="900" b="1">
                <a:latin typeface="Verdana" pitchFamily="1" charset="0"/>
                <a:ea typeface="ＭＳ Ｐゴシック" pitchFamily="1" charset="-128"/>
                <a:cs typeface="ＭＳ Ｐゴシック" pitchFamily="1" charset="-128"/>
              </a:rPr>
              <a:t>National Food Institute, Technical University of Denmark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3" r:id="rId1"/>
    <p:sldLayoutId id="2147484093" r:id="rId2"/>
    <p:sldLayoutId id="2147484094" r:id="rId3"/>
    <p:sldLayoutId id="2147484095" r:id="rId4"/>
    <p:sldLayoutId id="2147484096" r:id="rId5"/>
    <p:sldLayoutId id="2147484097" r:id="rId6"/>
    <p:sldLayoutId id="2147484098" r:id="rId7"/>
    <p:sldLayoutId id="2147484099" r:id="rId8"/>
    <p:sldLayoutId id="2147484100" r:id="rId9"/>
    <p:sldLayoutId id="2147484101" r:id="rId10"/>
    <p:sldLayoutId id="214748410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ＭＳ Ｐゴシック" pitchFamily="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  <a:ea typeface="ＭＳ Ｐゴシック" pitchFamily="-80" charset="-128"/>
          <a:cs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  <a:ea typeface="ＭＳ Ｐゴシック" pitchFamily="-80" charset="-128"/>
          <a:cs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  <a:ea typeface="ＭＳ Ｐゴシック" pitchFamily="-80" charset="-128"/>
          <a:cs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  <a:ea typeface="ＭＳ Ｐゴシック" pitchFamily="-80" charset="-128"/>
          <a:cs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  <a:ea typeface="ＭＳ Ｐゴシック" pitchFamily="-8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  <a:ea typeface="ＭＳ Ｐゴシック" pitchFamily="-8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  <a:ea typeface="ＭＳ Ｐゴシック" pitchFamily="-8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  <a:ea typeface="ＭＳ Ｐゴシック" pitchFamily="-80" charset="-128"/>
        </a:defRPr>
      </a:lvl9pPr>
    </p:titleStyle>
    <p:bodyStyle>
      <a:lvl1pPr marL="188913" indent="-188913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1pPr>
      <a:lvl2pPr marL="574675" indent="-1952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27952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986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7346776" cy="838200"/>
          </a:xfrm>
        </p:spPr>
        <p:txBody>
          <a:bodyPr/>
          <a:lstStyle/>
          <a:p>
            <a:pPr eaLnBrk="1" hangingPunct="1"/>
            <a:r>
              <a:rPr lang="en-US" i="1" dirty="0">
                <a:cs typeface="ＭＳ Ｐゴシック" charset="-128"/>
              </a:rPr>
              <a:t>C</a:t>
            </a:r>
            <a:r>
              <a:rPr lang="en-US" i="1" dirty="0">
                <a:solidFill>
                  <a:schemeClr val="bg2"/>
                </a:solidFill>
                <a:cs typeface="ＭＳ Ｐゴシック" charset="-128"/>
              </a:rPr>
              <a:t>all </a:t>
            </a:r>
            <a:r>
              <a:rPr lang="en-US" i="1" dirty="0">
                <a:solidFill>
                  <a:srgbClr val="000000"/>
                </a:solidFill>
                <a:cs typeface="ＭＳ Ｐゴシック" charset="-128"/>
              </a:rPr>
              <a:t>S</a:t>
            </a:r>
            <a:r>
              <a:rPr lang="en-US" i="1" dirty="0">
                <a:solidFill>
                  <a:schemeClr val="bg2"/>
                </a:solidFill>
                <a:cs typeface="ＭＳ Ｐゴシック" charset="-128"/>
              </a:rPr>
              <a:t>NPs &amp; </a:t>
            </a:r>
            <a:r>
              <a:rPr lang="en-US" i="1" dirty="0">
                <a:solidFill>
                  <a:srgbClr val="000000"/>
                </a:solidFill>
                <a:cs typeface="ＭＳ Ｐゴシック" charset="-128"/>
              </a:rPr>
              <a:t>I</a:t>
            </a:r>
            <a:r>
              <a:rPr lang="en-US" i="1" dirty="0">
                <a:solidFill>
                  <a:schemeClr val="bg2"/>
                </a:solidFill>
                <a:cs typeface="ＭＳ Ｐゴシック" charset="-128"/>
              </a:rPr>
              <a:t>nfer </a:t>
            </a:r>
            <a:r>
              <a:rPr lang="en-US" i="1" dirty="0">
                <a:solidFill>
                  <a:srgbClr val="000000"/>
                </a:solidFill>
                <a:cs typeface="ＭＳ Ｐゴシック" charset="-128"/>
              </a:rPr>
              <a:t>Phylogeny</a:t>
            </a:r>
            <a:br>
              <a:rPr lang="en-US" i="1" dirty="0">
                <a:solidFill>
                  <a:srgbClr val="000000"/>
                </a:solidFill>
                <a:cs typeface="ＭＳ Ｐゴシック" charset="-128"/>
              </a:rPr>
            </a:br>
            <a:r>
              <a:rPr lang="en-US" sz="2000" i="1" dirty="0">
                <a:solidFill>
                  <a:srgbClr val="000000"/>
                </a:solidFill>
                <a:cs typeface="ＭＳ Ｐゴシック" charset="-128"/>
              </a:rPr>
              <a:t>(CSI Phylogeny)</a:t>
            </a:r>
            <a:endParaRPr lang="en-US" i="1" dirty="0">
              <a:cs typeface="ＭＳ Ｐゴシック" charset="-128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205038"/>
            <a:ext cx="8077200" cy="1752600"/>
          </a:xfrm>
        </p:spPr>
        <p:txBody>
          <a:bodyPr/>
          <a:lstStyle/>
          <a:p>
            <a:pPr eaLnBrk="1" hangingPunct="1"/>
            <a:endParaRPr lang="en-US" dirty="0" smtClean="0">
              <a:cs typeface="ＭＳ Ｐゴシック" charset="-128"/>
            </a:endParaRPr>
          </a:p>
          <a:p>
            <a:pPr eaLnBrk="1" hangingPunct="1"/>
            <a:r>
              <a:rPr lang="en-US" dirty="0" smtClean="0">
                <a:cs typeface="ＭＳ Ｐゴシック" charset="-128"/>
              </a:rPr>
              <a:t>Rolf Sommer Kaas </a:t>
            </a:r>
          </a:p>
        </p:txBody>
      </p:sp>
      <p:sp>
        <p:nvSpPr>
          <p:cNvPr id="15364" name="Rectangle 3"/>
          <p:cNvSpPr txBox="1">
            <a:spLocks noChangeArrowheads="1"/>
          </p:cNvSpPr>
          <p:nvPr/>
        </p:nvSpPr>
        <p:spPr bwMode="auto">
          <a:xfrm>
            <a:off x="619125" y="4868863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r>
              <a:rPr lang="en-US" sz="2000"/>
              <a:t/>
            </a:r>
            <a:br>
              <a:rPr lang="en-US" sz="2000"/>
            </a:br>
            <a:endParaRPr lang="en-US" sz="20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cs typeface="ＭＳ Ｐゴシック" charset="-128"/>
              </a:rPr>
              <a:t>Single Nucleotide Polymorphism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95936" y="1794302"/>
            <a:ext cx="44807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halkduster"/>
                <a:cs typeface="Chalkduster"/>
              </a:rPr>
              <a:t>Assumption:</a:t>
            </a:r>
            <a:r>
              <a:rPr lang="en-US" dirty="0" smtClean="0">
                <a:solidFill>
                  <a:srgbClr val="0000FF"/>
                </a:solidFill>
                <a:latin typeface="Chalkduster"/>
                <a:cs typeface="Chalkduster"/>
              </a:rPr>
              <a:t> Random + Independent</a:t>
            </a:r>
            <a:endParaRPr lang="en-US" dirty="0">
              <a:solidFill>
                <a:srgbClr val="0000FF"/>
              </a:solidFill>
              <a:latin typeface="Chalkduster"/>
              <a:cs typeface="Chalkdust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2602646"/>
            <a:ext cx="7327647" cy="2554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Find differences (SNP calling), compared to a reference sequence.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/>
              <a:t>Close reference is better</a:t>
            </a:r>
          </a:p>
          <a:p>
            <a:pPr marL="800100" lvl="1" indent="-342900">
              <a:buFont typeface="Arial"/>
              <a:buChar char="•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Make pseudo-alignment (independent assumption)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Infer phylogeny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09600" y="-234280"/>
            <a:ext cx="7772400" cy="1143000"/>
          </a:xfrm>
        </p:spPr>
        <p:txBody>
          <a:bodyPr/>
          <a:lstStyle/>
          <a:p>
            <a:r>
              <a:rPr lang="en-US" dirty="0" smtClean="0">
                <a:cs typeface="ＭＳ Ｐゴシック" charset="-128"/>
              </a:rPr>
              <a:t>CSI Phylogeny – SNP calling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1196752"/>
            <a:ext cx="13938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Raw reads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15794" y="1628800"/>
            <a:ext cx="6968574" cy="2923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Map reads to reference (BWA)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Call all possible SNPs (</a:t>
            </a:r>
            <a:r>
              <a:rPr lang="en-US" dirty="0" err="1" smtClean="0"/>
              <a:t>Samtools</a:t>
            </a:r>
            <a:r>
              <a:rPr lang="en-US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Filter positions and SNPs using: coverage, quality, and z-score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/>
              <a:t>Putting ignored </a:t>
            </a:r>
            <a:r>
              <a:rPr lang="en-US" dirty="0" err="1" smtClean="0"/>
              <a:t>snps</a:t>
            </a:r>
            <a:r>
              <a:rPr lang="en-US" dirty="0" smtClean="0"/>
              <a:t> in “ignored” file.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/>
              <a:t>Z-score = ()/()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Pruning SNPs.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Determine coverage along reference &gt;</a:t>
            </a:r>
            <a:r>
              <a:rPr lang="en-US" dirty="0" err="1" smtClean="0"/>
              <a:t>coverage_file.gz</a:t>
            </a:r>
            <a:endParaRPr lang="en-US" dirty="0" smtClean="0"/>
          </a:p>
          <a:p>
            <a:r>
              <a:rPr lang="en-US" b="1" dirty="0" smtClean="0"/>
              <a:t>Output: VCF file (filtered/</a:t>
            </a:r>
            <a:r>
              <a:rPr lang="en-US" b="1" dirty="0" err="1" smtClean="0"/>
              <a:t>flt</a:t>
            </a:r>
            <a:r>
              <a:rPr lang="en-US" b="1" dirty="0" smtClean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5250686"/>
            <a:ext cx="53399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NUCMER (Part of MUMMER)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/>
              <a:t>Filter based on length from end + pruning</a:t>
            </a:r>
            <a:endParaRPr lang="en-US" dirty="0"/>
          </a:p>
          <a:p>
            <a:r>
              <a:rPr lang="en-US" b="1" dirty="0"/>
              <a:t>Output: VCF file (filtered/</a:t>
            </a:r>
            <a:r>
              <a:rPr lang="en-US" b="1" dirty="0" err="1"/>
              <a:t>flt</a:t>
            </a:r>
            <a:r>
              <a:rPr lang="en-US" b="1" dirty="0" smtClean="0"/>
              <a:t>)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4818638"/>
            <a:ext cx="25912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Assembled sequence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15236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09600" y="-234280"/>
            <a:ext cx="7772400" cy="1143000"/>
          </a:xfrm>
        </p:spPr>
        <p:txBody>
          <a:bodyPr/>
          <a:lstStyle/>
          <a:p>
            <a:r>
              <a:rPr lang="en-US" dirty="0" smtClean="0">
                <a:cs typeface="ＭＳ Ｐゴシック" charset="-128"/>
              </a:rPr>
              <a:t>Variant Calling Format (VCF)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1268760"/>
            <a:ext cx="6647974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0000FF"/>
                </a:solidFill>
                <a:latin typeface="Courier New"/>
                <a:cs typeface="Courier New"/>
              </a:rPr>
              <a:t>##</a:t>
            </a:r>
            <a:r>
              <a:rPr lang="en-US" sz="1000" b="1" dirty="0" err="1">
                <a:solidFill>
                  <a:srgbClr val="0000FF"/>
                </a:solidFill>
                <a:latin typeface="Courier New"/>
                <a:cs typeface="Courier New"/>
              </a:rPr>
              <a:t>fileformat</a:t>
            </a:r>
            <a:r>
              <a:rPr lang="en-US" sz="1000" b="1" dirty="0">
                <a:solidFill>
                  <a:srgbClr val="0000FF"/>
                </a:solidFill>
                <a:latin typeface="Courier New"/>
                <a:cs typeface="Courier New"/>
              </a:rPr>
              <a:t>=VCFv4.1</a:t>
            </a:r>
            <a:endParaRPr lang="en-US" sz="1000" b="1" dirty="0" smtClean="0">
              <a:solidFill>
                <a:srgbClr val="0000FF"/>
              </a:solidFill>
              <a:latin typeface="Courier New"/>
              <a:cs typeface="Courier New"/>
            </a:endParaRPr>
          </a:p>
          <a:p>
            <a:r>
              <a:rPr lang="en-US" sz="1000" b="1" dirty="0" smtClean="0">
                <a:solidFill>
                  <a:srgbClr val="0000FF"/>
                </a:solidFill>
                <a:latin typeface="Courier New"/>
                <a:cs typeface="Courier New"/>
              </a:rPr>
              <a:t>##..</a:t>
            </a:r>
            <a:endParaRPr lang="en-US" sz="1000" b="1" dirty="0">
              <a:solidFill>
                <a:srgbClr val="0000FF"/>
              </a:solidFill>
              <a:latin typeface="Courier New"/>
              <a:cs typeface="Courier New"/>
            </a:endParaRPr>
          </a:p>
          <a:p>
            <a:r>
              <a:rPr lang="en-US" sz="1000" b="1" dirty="0" smtClean="0">
                <a:solidFill>
                  <a:srgbClr val="0000FF"/>
                </a:solidFill>
                <a:latin typeface="Courier New"/>
                <a:cs typeface="Courier New"/>
              </a:rPr>
              <a:t>#</a:t>
            </a:r>
            <a:r>
              <a:rPr lang="en-US" sz="1000" b="1" dirty="0">
                <a:solidFill>
                  <a:srgbClr val="0000FF"/>
                </a:solidFill>
                <a:latin typeface="Courier New"/>
                <a:cs typeface="Courier New"/>
              </a:rPr>
              <a:t>CHROM	POS	ID	REF	ALT	QUAL	FILTER	</a:t>
            </a:r>
            <a:endParaRPr lang="en-US" sz="1000" b="1" dirty="0" smtClean="0">
              <a:solidFill>
                <a:srgbClr val="0000FF"/>
              </a:solidFill>
              <a:latin typeface="Courier New"/>
              <a:cs typeface="Courier New"/>
            </a:endParaRPr>
          </a:p>
          <a:p>
            <a:r>
              <a:rPr lang="en-US" sz="1000" b="1" dirty="0" smtClean="0">
                <a:latin typeface="Courier New"/>
                <a:cs typeface="Courier New"/>
              </a:rPr>
              <a:t>NODE_2</a:t>
            </a:r>
            <a:r>
              <a:rPr lang="en-US" sz="1000" b="1" dirty="0">
                <a:latin typeface="Courier New"/>
                <a:cs typeface="Courier New"/>
              </a:rPr>
              <a:t>	3253	.	C	T	73	.	</a:t>
            </a:r>
            <a:endParaRPr lang="en-US" sz="1000" b="1" dirty="0" smtClean="0">
              <a:latin typeface="Courier New"/>
              <a:cs typeface="Courier New"/>
            </a:endParaRPr>
          </a:p>
          <a:p>
            <a:r>
              <a:rPr lang="en-US" sz="1000" b="1" dirty="0" smtClean="0">
                <a:latin typeface="Courier New"/>
                <a:cs typeface="Courier New"/>
              </a:rPr>
              <a:t>NODE_23</a:t>
            </a:r>
            <a:r>
              <a:rPr lang="en-US" sz="1000" b="1" dirty="0">
                <a:latin typeface="Courier New"/>
                <a:cs typeface="Courier New"/>
              </a:rPr>
              <a:t>	32781	.	G	A	125	.	</a:t>
            </a:r>
            <a:endParaRPr lang="en-US" sz="1000" b="1" dirty="0" smtClean="0">
              <a:latin typeface="Courier New"/>
              <a:cs typeface="Courier New"/>
            </a:endParaRPr>
          </a:p>
          <a:p>
            <a:r>
              <a:rPr lang="en-US" sz="1000" b="1" dirty="0" smtClean="0">
                <a:latin typeface="Courier New"/>
                <a:cs typeface="Courier New"/>
              </a:rPr>
              <a:t>NODE_32</a:t>
            </a:r>
            <a:r>
              <a:rPr lang="en-US" sz="1000" b="1" dirty="0">
                <a:latin typeface="Courier New"/>
                <a:cs typeface="Courier New"/>
              </a:rPr>
              <a:t>	15351	.	A	C	222	.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2994337"/>
            <a:ext cx="8725653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0000FF"/>
                </a:solidFill>
                <a:latin typeface="Courier New"/>
                <a:cs typeface="Courier New"/>
              </a:rPr>
              <a:t>INFO</a:t>
            </a:r>
            <a:r>
              <a:rPr lang="en-US" sz="1000" b="1" dirty="0">
                <a:solidFill>
                  <a:srgbClr val="0000FF"/>
                </a:solidFill>
                <a:latin typeface="Courier New"/>
                <a:cs typeface="Courier New"/>
              </a:rPr>
              <a:t>	FORMAT	</a:t>
            </a:r>
            <a:r>
              <a:rPr lang="en-US" sz="1000" b="1" dirty="0" err="1" smtClean="0">
                <a:solidFill>
                  <a:srgbClr val="0000FF"/>
                </a:solidFill>
                <a:latin typeface="Courier New"/>
                <a:cs typeface="Courier New"/>
              </a:rPr>
              <a:t>qbot_dir</a:t>
            </a:r>
            <a:r>
              <a:rPr lang="en-US" sz="1000" b="1" dirty="0" smtClean="0">
                <a:solidFill>
                  <a:srgbClr val="0000FF"/>
                </a:solidFill>
                <a:latin typeface="Courier New"/>
                <a:cs typeface="Courier New"/>
              </a:rPr>
              <a:t>/</a:t>
            </a:r>
            <a:r>
              <a:rPr lang="en-US" sz="1000" b="1" dirty="0" err="1" smtClean="0">
                <a:solidFill>
                  <a:srgbClr val="0000FF"/>
                </a:solidFill>
                <a:latin typeface="Courier New"/>
                <a:cs typeface="Courier New"/>
              </a:rPr>
              <a:t>tmp</a:t>
            </a:r>
            <a:r>
              <a:rPr lang="en-US" sz="1000" b="1" dirty="0" smtClean="0">
                <a:solidFill>
                  <a:srgbClr val="0000FF"/>
                </a:solidFill>
                <a:latin typeface="Courier New"/>
                <a:cs typeface="Courier New"/>
              </a:rPr>
              <a:t>//0807T15624_R1</a:t>
            </a:r>
            <a:r>
              <a:rPr lang="en-US" sz="1000" b="1" dirty="0">
                <a:solidFill>
                  <a:srgbClr val="0000FF"/>
                </a:solidFill>
                <a:latin typeface="Courier New"/>
                <a:cs typeface="Courier New"/>
              </a:rPr>
              <a:t>.trim.sorted.bam</a:t>
            </a:r>
          </a:p>
          <a:p>
            <a:r>
              <a:rPr lang="en-US" sz="1000" b="1" dirty="0" smtClean="0">
                <a:latin typeface="Courier New"/>
                <a:cs typeface="Courier New"/>
              </a:rPr>
              <a:t>DP</a:t>
            </a:r>
            <a:r>
              <a:rPr lang="en-US" sz="1000" b="1" dirty="0">
                <a:latin typeface="Courier New"/>
                <a:cs typeface="Courier New"/>
              </a:rPr>
              <a:t>=1644;VDB=0.0408;AF1=0.5;AC1=1;DP4=2,2,3,14;MQ=60;FQ=63.7;PV4=0.23,4.1e-09,1,0.23	GT:PL:GQ	0/1:103,0,91:94</a:t>
            </a:r>
          </a:p>
          <a:p>
            <a:r>
              <a:rPr lang="en-US" sz="1000" b="1" dirty="0" smtClean="0">
                <a:solidFill>
                  <a:srgbClr val="FF0000"/>
                </a:solidFill>
                <a:latin typeface="Courier New"/>
                <a:cs typeface="Courier New"/>
              </a:rPr>
              <a:t>DP</a:t>
            </a:r>
            <a:r>
              <a:rPr lang="en-US" sz="1000" b="1" dirty="0">
                <a:solidFill>
                  <a:srgbClr val="FF0000"/>
                </a:solidFill>
                <a:latin typeface="Courier New"/>
                <a:cs typeface="Courier New"/>
              </a:rPr>
              <a:t>=82</a:t>
            </a:r>
            <a:r>
              <a:rPr lang="en-US" sz="1000" b="1" dirty="0">
                <a:latin typeface="Courier New"/>
                <a:cs typeface="Courier New"/>
              </a:rPr>
              <a:t>;VDB=0.0418;AF1=0.5163;AC1=1;</a:t>
            </a:r>
            <a:r>
              <a:rPr lang="en-US" sz="1000" b="1" dirty="0">
                <a:solidFill>
                  <a:srgbClr val="FF0000"/>
                </a:solidFill>
                <a:latin typeface="Courier New"/>
                <a:cs typeface="Courier New"/>
              </a:rPr>
              <a:t>DP4=1,2,19,28</a:t>
            </a:r>
            <a:r>
              <a:rPr lang="en-US" sz="1000" b="1" dirty="0">
                <a:latin typeface="Courier New"/>
                <a:cs typeface="Courier New"/>
              </a:rPr>
              <a:t>;</a:t>
            </a:r>
            <a:r>
              <a:rPr lang="en-US" sz="1000" b="1" dirty="0">
                <a:solidFill>
                  <a:srgbClr val="FF0000"/>
                </a:solidFill>
                <a:latin typeface="Courier New"/>
                <a:cs typeface="Courier New"/>
              </a:rPr>
              <a:t>MQ=60</a:t>
            </a:r>
            <a:r>
              <a:rPr lang="en-US" sz="1000" b="1" dirty="0">
                <a:latin typeface="Courier New"/>
                <a:cs typeface="Courier New"/>
              </a:rPr>
              <a:t>;FQ=-15.1;PV4=1,1e-11,1,1	GT:PL:GQ	0/1:155,0,12:15</a:t>
            </a:r>
          </a:p>
          <a:p>
            <a:r>
              <a:rPr lang="en-US" sz="1000" b="1" dirty="0" smtClean="0">
                <a:latin typeface="Courier New"/>
                <a:cs typeface="Courier New"/>
              </a:rPr>
              <a:t>DP</a:t>
            </a:r>
            <a:r>
              <a:rPr lang="en-US" sz="1000" b="1" dirty="0">
                <a:latin typeface="Courier New"/>
                <a:cs typeface="Courier New"/>
              </a:rPr>
              <a:t>=86;VDB=0.0421;AF1=1;AC1=2;DP4=0,0,40,39;MQ=60;FQ=-265	GT:PL:GQ	1/1:255,238,0:99</a:t>
            </a:r>
          </a:p>
        </p:txBody>
      </p:sp>
    </p:spTree>
    <p:extLst>
      <p:ext uri="{BB962C8B-B14F-4D97-AF65-F5344CB8AC3E}">
        <p14:creationId xmlns:p14="http://schemas.microsoft.com/office/powerpoint/2010/main" val="1910351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wn Arrow Callout 8"/>
          <p:cNvSpPr/>
          <p:nvPr/>
        </p:nvSpPr>
        <p:spPr bwMode="auto">
          <a:xfrm>
            <a:off x="2771800" y="4149080"/>
            <a:ext cx="3888432" cy="1872208"/>
          </a:xfrm>
          <a:prstGeom prst="downArrow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ＭＳ Ｐゴシック" pitchFamily="-80" charset="-128"/>
            </a:endParaRPr>
          </a:p>
        </p:txBody>
      </p:sp>
      <p:sp>
        <p:nvSpPr>
          <p:cNvPr id="10" name="Down Arrow Callout 9"/>
          <p:cNvSpPr/>
          <p:nvPr/>
        </p:nvSpPr>
        <p:spPr bwMode="auto">
          <a:xfrm>
            <a:off x="2771800" y="2636912"/>
            <a:ext cx="3960440" cy="792088"/>
          </a:xfrm>
          <a:prstGeom prst="downArrow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ＭＳ Ｐゴシック" pitchFamily="-80" charset="-128"/>
            </a:endParaRPr>
          </a:p>
        </p:txBody>
      </p:sp>
      <p:sp>
        <p:nvSpPr>
          <p:cNvPr id="2" name="Down Arrow Callout 1"/>
          <p:cNvSpPr/>
          <p:nvPr/>
        </p:nvSpPr>
        <p:spPr bwMode="auto">
          <a:xfrm>
            <a:off x="2123728" y="1124744"/>
            <a:ext cx="4968552" cy="792088"/>
          </a:xfrm>
          <a:prstGeom prst="downArrow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ＭＳ Ｐゴシック" pitchFamily="-80" charset="-128"/>
            </a:endParaRPr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09600" y="-234280"/>
            <a:ext cx="7772400" cy="1143000"/>
          </a:xfrm>
        </p:spPr>
        <p:txBody>
          <a:bodyPr/>
          <a:lstStyle/>
          <a:p>
            <a:r>
              <a:rPr lang="en-US" dirty="0" smtClean="0">
                <a:cs typeface="ＭＳ Ｐゴシック" charset="-128"/>
              </a:rPr>
              <a:t>CSI Phylogeny – Alignment + Tree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14073" y="1196752"/>
            <a:ext cx="13938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Raw reads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71800" y="2730406"/>
            <a:ext cx="39568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Find shared positions in all input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27984" y="1218238"/>
            <a:ext cx="25912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Assembled sequence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635896" y="2060848"/>
            <a:ext cx="19491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VCF file (filtered)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532722" y="3450486"/>
            <a:ext cx="2514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VCF files (final output)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532722" y="3738518"/>
            <a:ext cx="24500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SNP matrix (pairwise)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68135" y="4221088"/>
            <a:ext cx="37200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Concatenate SNPs</a:t>
            </a:r>
          </a:p>
          <a:p>
            <a:pPr algn="ctr"/>
            <a:r>
              <a:rPr lang="en-US" b="1" dirty="0" smtClean="0"/>
              <a:t>+</a:t>
            </a:r>
          </a:p>
          <a:p>
            <a:pPr algn="ctr"/>
            <a:r>
              <a:rPr lang="en-US" b="1" dirty="0" smtClean="0"/>
              <a:t>Infer ML phylogeny (</a:t>
            </a:r>
            <a:r>
              <a:rPr lang="en-US" b="1" dirty="0" err="1" smtClean="0"/>
              <a:t>FastTree</a:t>
            </a:r>
            <a:r>
              <a:rPr lang="en-US" b="1" dirty="0" smtClean="0"/>
              <a:t>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79912" y="6093296"/>
            <a:ext cx="17976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Final phylogeny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44208" y="3594502"/>
            <a:ext cx="27268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halkduster"/>
                <a:cs typeface="Chalkduster"/>
              </a:rPr>
              <a:t>Known accuracy issue</a:t>
            </a:r>
            <a:endParaRPr lang="en-US" dirty="0">
              <a:solidFill>
                <a:srgbClr val="0000FF"/>
              </a:solidFill>
              <a:latin typeface="Chalkduster"/>
              <a:cs typeface="Chalkduster"/>
            </a:endParaRPr>
          </a:p>
        </p:txBody>
      </p:sp>
      <p:cxnSp>
        <p:nvCxnSpPr>
          <p:cNvPr id="18" name="Straight Arrow Connector 17"/>
          <p:cNvCxnSpPr>
            <a:stCxn id="15" idx="2"/>
          </p:cNvCxnSpPr>
          <p:nvPr/>
        </p:nvCxnSpPr>
        <p:spPr bwMode="auto">
          <a:xfrm flipH="1">
            <a:off x="5940152" y="3933056"/>
            <a:ext cx="1867496" cy="108012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58870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09600" y="-234280"/>
            <a:ext cx="7772400" cy="1143000"/>
          </a:xfrm>
        </p:spPr>
        <p:txBody>
          <a:bodyPr/>
          <a:lstStyle/>
          <a:p>
            <a:r>
              <a:rPr lang="en-US" dirty="0" smtClean="0">
                <a:cs typeface="ＭＳ Ｐゴシック" charset="-128"/>
              </a:rPr>
              <a:t>CSI Phylogeny – How to run 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1907540"/>
            <a:ext cx="9050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ourier New"/>
                <a:cs typeface="Courier New"/>
              </a:rPr>
              <a:t>/home/projects/</a:t>
            </a:r>
            <a:r>
              <a:rPr lang="en-US" sz="1800" b="1" dirty="0" err="1">
                <a:latin typeface="Courier New"/>
                <a:cs typeface="Courier New"/>
              </a:rPr>
              <a:t>pr_hackinars</a:t>
            </a:r>
            <a:r>
              <a:rPr lang="en-US" sz="1800" b="1" dirty="0">
                <a:latin typeface="Courier New"/>
                <a:cs typeface="Courier New"/>
              </a:rPr>
              <a:t>/data/19may/</a:t>
            </a:r>
            <a:r>
              <a:rPr lang="en-US" sz="1800" b="1" dirty="0" err="1">
                <a:latin typeface="Courier New"/>
                <a:cs typeface="Courier New"/>
              </a:rPr>
              <a:t>load_CSI_phylogeny_env.sh</a:t>
            </a:r>
            <a:endParaRPr lang="en-US" sz="1800" b="1" dirty="0">
              <a:latin typeface="Courier New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1520" y="1434262"/>
            <a:ext cx="16565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467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09600" y="-234280"/>
            <a:ext cx="7772400" cy="1143000"/>
          </a:xfrm>
        </p:spPr>
        <p:txBody>
          <a:bodyPr/>
          <a:lstStyle/>
          <a:p>
            <a:r>
              <a:rPr lang="en-US" dirty="0" smtClean="0">
                <a:cs typeface="ＭＳ Ｐゴシック" charset="-128"/>
              </a:rPr>
              <a:t>CSI Phylogeny – How to run 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844824"/>
            <a:ext cx="8693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 smtClean="0">
                <a:latin typeface="Courier New"/>
                <a:cs typeface="Courier New"/>
              </a:rPr>
              <a:t>Ks_SNP_tree_pipeline.pl</a:t>
            </a:r>
            <a:r>
              <a:rPr lang="en-US" sz="1200" b="1" dirty="0" smtClean="0">
                <a:latin typeface="Courier New"/>
                <a:cs typeface="Courier New"/>
              </a:rPr>
              <a:t> --</a:t>
            </a:r>
            <a:r>
              <a:rPr lang="en-US" sz="1200" b="1" dirty="0" err="1" smtClean="0">
                <a:latin typeface="Courier New"/>
                <a:cs typeface="Courier New"/>
              </a:rPr>
              <a:t>qbot_dir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dir</a:t>
            </a:r>
            <a:r>
              <a:rPr lang="en-US" sz="1200" b="1" dirty="0" smtClean="0">
                <a:latin typeface="Courier New"/>
                <a:cs typeface="Courier New"/>
              </a:rPr>
              <a:t>&gt; --</a:t>
            </a:r>
            <a:r>
              <a:rPr lang="en-US" sz="1200" b="1" dirty="0" err="1" smtClean="0">
                <a:latin typeface="Courier New"/>
                <a:cs typeface="Courier New"/>
              </a:rPr>
              <a:t>out_dir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dir</a:t>
            </a:r>
            <a:r>
              <a:rPr lang="en-US" sz="1200" b="1" dirty="0" smtClean="0">
                <a:latin typeface="Courier New"/>
                <a:cs typeface="Courier New"/>
              </a:rPr>
              <a:t>&gt; --reference &lt;</a:t>
            </a:r>
            <a:r>
              <a:rPr lang="en-US" sz="1200" b="1" dirty="0" err="1" smtClean="0">
                <a:latin typeface="Courier New"/>
                <a:cs typeface="Courier New"/>
              </a:rPr>
              <a:t>fasta</a:t>
            </a:r>
            <a:r>
              <a:rPr lang="en-US" sz="1200" b="1" dirty="0" smtClean="0">
                <a:latin typeface="Courier New"/>
                <a:cs typeface="Courier New"/>
              </a:rPr>
              <a:t>&gt; &lt;arg1&gt; ..&lt;</a:t>
            </a:r>
            <a:r>
              <a:rPr lang="en-US" sz="1200" b="1" dirty="0" err="1" smtClean="0">
                <a:latin typeface="Courier New"/>
                <a:cs typeface="Courier New"/>
              </a:rPr>
              <a:t>argN</a:t>
            </a:r>
            <a:r>
              <a:rPr lang="en-US" sz="1200" b="1" dirty="0" smtClean="0">
                <a:latin typeface="Courier New"/>
                <a:cs typeface="Courier New"/>
              </a:rPr>
              <a:t>&gt; </a:t>
            </a:r>
            <a:endParaRPr lang="en-US" sz="1200" b="1" dirty="0">
              <a:latin typeface="Courier New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298358"/>
            <a:ext cx="10749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Options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51520" y="2647945"/>
            <a:ext cx="8352928" cy="3785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Courier New"/>
                <a:cs typeface="Courier New"/>
              </a:rPr>
              <a:t>--</a:t>
            </a:r>
            <a:r>
              <a:rPr lang="en-US" sz="1200" b="1" dirty="0" err="1" smtClean="0">
                <a:latin typeface="Courier New"/>
                <a:cs typeface="Courier New"/>
              </a:rPr>
              <a:t>disable_qbot_call</a:t>
            </a:r>
            <a:r>
              <a:rPr lang="en-US" sz="1200" b="1" dirty="0" smtClean="0">
                <a:latin typeface="Courier New"/>
                <a:cs typeface="Courier New"/>
              </a:rPr>
              <a:t>		</a:t>
            </a:r>
            <a:r>
              <a:rPr lang="en-US" sz="1200" b="1" dirty="0" err="1" smtClean="0">
                <a:latin typeface="Courier New"/>
                <a:cs typeface="Courier New"/>
              </a:rPr>
              <a:t>qbot</a:t>
            </a:r>
            <a:r>
              <a:rPr lang="en-US" sz="1200" b="1" dirty="0" smtClean="0">
                <a:latin typeface="Courier New"/>
                <a:cs typeface="Courier New"/>
              </a:rPr>
              <a:t> will not be invoked automatically. You will have to do 			it yourself with the </a:t>
            </a:r>
            <a:r>
              <a:rPr lang="en-US" sz="1200" b="1" dirty="0" err="1" smtClean="0">
                <a:latin typeface="Courier New"/>
                <a:cs typeface="Courier New"/>
              </a:rPr>
              <a:t>cmd</a:t>
            </a:r>
            <a:r>
              <a:rPr lang="en-US" sz="1200" b="1" dirty="0" smtClean="0">
                <a:latin typeface="Courier New"/>
                <a:cs typeface="Courier New"/>
              </a:rPr>
              <a:t>: </a:t>
            </a:r>
            <a:r>
              <a:rPr lang="en-US" sz="1200" b="1" dirty="0" err="1" smtClean="0">
                <a:latin typeface="Courier New"/>
                <a:cs typeface="Courier New"/>
              </a:rPr>
              <a:t>qbot</a:t>
            </a:r>
            <a:r>
              <a:rPr lang="en-US" sz="1200" b="1" dirty="0" smtClean="0">
                <a:latin typeface="Courier New"/>
                <a:cs typeface="Courier New"/>
              </a:rPr>
              <a:t> –s scripts –e error –o </a:t>
            </a:r>
            <a:r>
              <a:rPr lang="en-US" sz="1200" b="1" dirty="0" err="1" smtClean="0">
                <a:latin typeface="Courier New"/>
                <a:cs typeface="Courier New"/>
              </a:rPr>
              <a:t>ouput</a:t>
            </a:r>
            <a:r>
              <a:rPr lang="en-US" sz="1200" b="1" dirty="0" smtClean="0">
                <a:latin typeface="Courier New"/>
                <a:cs typeface="Courier New"/>
              </a:rPr>
              <a:t> 			in the </a:t>
            </a:r>
            <a:r>
              <a:rPr lang="en-US" sz="1200" b="1" dirty="0" err="1" smtClean="0">
                <a:latin typeface="Courier New"/>
                <a:cs typeface="Courier New"/>
              </a:rPr>
              <a:t>qbot</a:t>
            </a:r>
            <a:r>
              <a:rPr lang="en-US" sz="1200" b="1" dirty="0" smtClean="0">
                <a:latin typeface="Courier New"/>
                <a:cs typeface="Courier New"/>
              </a:rPr>
              <a:t> dir.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--</a:t>
            </a:r>
            <a:r>
              <a:rPr lang="en-US" sz="1200" b="1" dirty="0" err="1" smtClean="0">
                <a:latin typeface="Courier New"/>
                <a:cs typeface="Courier New"/>
              </a:rPr>
              <a:t>temp_dir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dir</a:t>
            </a:r>
            <a:r>
              <a:rPr lang="en-US" sz="1200" b="1" dirty="0" smtClean="0">
                <a:latin typeface="Courier New"/>
                <a:cs typeface="Courier New"/>
              </a:rPr>
              <a:t>&gt;		Location of </a:t>
            </a:r>
            <a:r>
              <a:rPr lang="en-US" sz="1200" b="1" dirty="0" err="1" smtClean="0">
                <a:latin typeface="Courier New"/>
                <a:cs typeface="Courier New"/>
              </a:rPr>
              <a:t>tmp</a:t>
            </a:r>
            <a:r>
              <a:rPr lang="en-US" sz="1200" b="1" dirty="0" smtClean="0">
                <a:latin typeface="Courier New"/>
                <a:cs typeface="Courier New"/>
              </a:rPr>
              <a:t> files. Default is </a:t>
            </a:r>
            <a:r>
              <a:rPr lang="en-US" sz="1200" b="1" dirty="0" err="1" smtClean="0">
                <a:latin typeface="Courier New"/>
                <a:cs typeface="Courier New"/>
              </a:rPr>
              <a:t>tmp</a:t>
            </a:r>
            <a:r>
              <a:rPr lang="en-US" sz="1200" b="1" dirty="0" smtClean="0">
                <a:latin typeface="Courier New"/>
                <a:cs typeface="Courier New"/>
              </a:rPr>
              <a:t> folder inside the 			</a:t>
            </a:r>
            <a:r>
              <a:rPr lang="en-US" sz="1200" b="1" dirty="0" err="1" smtClean="0">
                <a:latin typeface="Courier New"/>
                <a:cs typeface="Courier New"/>
              </a:rPr>
              <a:t>qbot_dir</a:t>
            </a:r>
            <a:r>
              <a:rPr lang="en-US" sz="1200" b="1" dirty="0" smtClean="0">
                <a:latin typeface="Courier New"/>
                <a:cs typeface="Courier New"/>
              </a:rPr>
              <a:t>.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--</a:t>
            </a:r>
            <a:r>
              <a:rPr lang="en-US" sz="1200" b="1" dirty="0" err="1" smtClean="0">
                <a:latin typeface="Courier New"/>
                <a:cs typeface="Courier New"/>
              </a:rPr>
              <a:t>filter_depth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int</a:t>
            </a:r>
            <a:r>
              <a:rPr lang="en-US" sz="1200" b="1" dirty="0" smtClean="0">
                <a:latin typeface="Courier New"/>
                <a:cs typeface="Courier New"/>
              </a:rPr>
              <a:t>&gt;	default: 10.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--</a:t>
            </a:r>
            <a:r>
              <a:rPr lang="en-US" sz="1200" b="1" dirty="0" err="1" smtClean="0">
                <a:latin typeface="Courier New"/>
                <a:cs typeface="Courier New"/>
              </a:rPr>
              <a:t>filter_relative_depth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int</a:t>
            </a:r>
            <a:r>
              <a:rPr lang="en-US" sz="1200" b="1" dirty="0" smtClean="0">
                <a:latin typeface="Courier New"/>
                <a:cs typeface="Courier New"/>
              </a:rPr>
              <a:t>&gt;	default: 10. Meaning 10 </a:t>
            </a:r>
            <a:r>
              <a:rPr lang="en-US" sz="1200" b="1" dirty="0" err="1" smtClean="0">
                <a:latin typeface="Courier New"/>
                <a:cs typeface="Courier New"/>
              </a:rPr>
              <a:t>pct</a:t>
            </a:r>
            <a:r>
              <a:rPr lang="en-US" sz="1200" b="1" dirty="0" smtClean="0">
                <a:latin typeface="Courier New"/>
                <a:cs typeface="Courier New"/>
              </a:rPr>
              <a:t> of avg.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--</a:t>
            </a:r>
            <a:r>
              <a:rPr lang="en-US" sz="1200" b="1" dirty="0" err="1" smtClean="0">
                <a:latin typeface="Courier New"/>
                <a:cs typeface="Courier New"/>
              </a:rPr>
              <a:t>filter_min_depth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int</a:t>
            </a:r>
            <a:r>
              <a:rPr lang="en-US" sz="1200" b="1" dirty="0" smtClean="0">
                <a:latin typeface="Courier New"/>
                <a:cs typeface="Courier New"/>
              </a:rPr>
              <a:t>&gt;	default: 10. Only applicable if using </a:t>
            </a:r>
            <a:r>
              <a:rPr lang="en-US" sz="1200" b="1" dirty="0" err="1" smtClean="0">
                <a:latin typeface="Courier New"/>
                <a:cs typeface="Courier New"/>
              </a:rPr>
              <a:t>rel</a:t>
            </a:r>
            <a:r>
              <a:rPr lang="en-US" sz="1200" b="1" dirty="0" smtClean="0">
                <a:latin typeface="Courier New"/>
                <a:cs typeface="Courier New"/>
              </a:rPr>
              <a:t> </a:t>
            </a:r>
            <a:r>
              <a:rPr lang="en-US" sz="1200" b="1" dirty="0" err="1" smtClean="0">
                <a:latin typeface="Courier New"/>
                <a:cs typeface="Courier New"/>
              </a:rPr>
              <a:t>dp</a:t>
            </a:r>
            <a:r>
              <a:rPr lang="en-US" sz="1200" b="1" dirty="0" smtClean="0">
                <a:latin typeface="Courier New"/>
                <a:cs typeface="Courier New"/>
              </a:rPr>
              <a:t> option.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--</a:t>
            </a:r>
            <a:r>
              <a:rPr lang="en-US" sz="1200" b="1" dirty="0" err="1" smtClean="0">
                <a:latin typeface="Courier New"/>
                <a:cs typeface="Courier New"/>
              </a:rPr>
              <a:t>filter_prune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int</a:t>
            </a:r>
            <a:r>
              <a:rPr lang="en-US" sz="1200" b="1" dirty="0" smtClean="0">
                <a:latin typeface="Courier New"/>
                <a:cs typeface="Courier New"/>
              </a:rPr>
              <a:t>&gt;	default: 10. Meaning 10 SNPs.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--</a:t>
            </a:r>
            <a:r>
              <a:rPr lang="en-US" sz="1200" b="1" dirty="0" err="1" smtClean="0">
                <a:latin typeface="Courier New"/>
                <a:cs typeface="Courier New"/>
              </a:rPr>
              <a:t>filter_map_quality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int</a:t>
            </a:r>
            <a:r>
              <a:rPr lang="en-US" sz="1200" b="1" dirty="0" smtClean="0">
                <a:latin typeface="Courier New"/>
                <a:cs typeface="Courier New"/>
              </a:rPr>
              <a:t>&gt;	default: 0. Recommended 25.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--</a:t>
            </a:r>
            <a:r>
              <a:rPr lang="en-US" sz="1200" b="1" dirty="0" err="1" smtClean="0">
                <a:latin typeface="Courier New"/>
                <a:cs typeface="Courier New"/>
              </a:rPr>
              <a:t>filter_snp_quality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int</a:t>
            </a:r>
            <a:r>
              <a:rPr lang="en-US" sz="1200" b="1" dirty="0" smtClean="0">
                <a:latin typeface="Courier New"/>
                <a:cs typeface="Courier New"/>
              </a:rPr>
              <a:t>&gt;	default: 0. Recommended 30.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--</a:t>
            </a:r>
            <a:r>
              <a:rPr lang="en-US" sz="1200" b="1" dirty="0" err="1" smtClean="0">
                <a:latin typeface="Courier New"/>
                <a:cs typeface="Courier New"/>
              </a:rPr>
              <a:t>filter_z</a:t>
            </a:r>
            <a:r>
              <a:rPr lang="en-US" sz="1200" b="1" dirty="0" smtClean="0">
                <a:latin typeface="Courier New"/>
                <a:cs typeface="Courier New"/>
              </a:rPr>
              <a:t> &lt;double&gt;		default: 0. Recommended 1.96.</a:t>
            </a:r>
          </a:p>
          <a:p>
            <a:endParaRPr lang="en-US" sz="1200" b="1" dirty="0" smtClean="0">
              <a:latin typeface="Courier New"/>
              <a:cs typeface="Courier New"/>
            </a:endParaRPr>
          </a:p>
          <a:p>
            <a:r>
              <a:rPr lang="en-US" sz="1200" b="1" dirty="0">
                <a:latin typeface="Courier New"/>
                <a:cs typeface="Courier New"/>
              </a:rPr>
              <a:t>-</a:t>
            </a:r>
            <a:r>
              <a:rPr lang="en-US" sz="1200" b="1" dirty="0" smtClean="0">
                <a:latin typeface="Courier New"/>
                <a:cs typeface="Courier New"/>
              </a:rPr>
              <a:t>-</a:t>
            </a:r>
            <a:r>
              <a:rPr lang="en-US" sz="1200" b="1" dirty="0" err="1" smtClean="0">
                <a:latin typeface="Courier New"/>
                <a:cs typeface="Courier New"/>
              </a:rPr>
              <a:t>queue_filter_mem</a:t>
            </a:r>
            <a:r>
              <a:rPr lang="en-US" sz="1200" b="1" dirty="0" smtClean="0">
                <a:latin typeface="Courier New"/>
                <a:cs typeface="Courier New"/>
              </a:rPr>
              <a:t> &lt;</a:t>
            </a:r>
            <a:r>
              <a:rPr lang="en-US" sz="1200" b="1" dirty="0" err="1" smtClean="0">
                <a:latin typeface="Courier New"/>
                <a:cs typeface="Courier New"/>
              </a:rPr>
              <a:t>str</a:t>
            </a:r>
            <a:r>
              <a:rPr lang="en-US" sz="1200" b="1" dirty="0" smtClean="0">
                <a:latin typeface="Courier New"/>
                <a:cs typeface="Courier New"/>
              </a:rPr>
              <a:t>&gt;	default: 3900m. Increase only if your filter job gets 			killed due to memory.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1520" y="1434262"/>
            <a:ext cx="45918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Recommendation: </a:t>
            </a:r>
            <a:r>
              <a:rPr lang="en-US" dirty="0" smtClean="0"/>
              <a:t>start a screen session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18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09600" y="-234280"/>
            <a:ext cx="7772400" cy="1143000"/>
          </a:xfrm>
        </p:spPr>
        <p:txBody>
          <a:bodyPr/>
          <a:lstStyle/>
          <a:p>
            <a:r>
              <a:rPr lang="en-US" dirty="0" smtClean="0">
                <a:cs typeface="ＭＳ Ｐゴシック" charset="-128"/>
              </a:rPr>
              <a:t>CSI Phylogeny – How to run it</a:t>
            </a:r>
          </a:p>
        </p:txBody>
      </p:sp>
      <p:sp>
        <p:nvSpPr>
          <p:cNvPr id="3" name="Rectangle 2"/>
          <p:cNvSpPr/>
          <p:nvPr/>
        </p:nvSpPr>
        <p:spPr>
          <a:xfrm>
            <a:off x="1475656" y="980728"/>
            <a:ext cx="6246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cge.cbs.dtu.dk</a:t>
            </a:r>
            <a:r>
              <a:rPr lang="en-US" dirty="0"/>
              <a:t>/services/CSIPhylogeny-1.1/</a:t>
            </a:r>
          </a:p>
        </p:txBody>
      </p:sp>
      <p:pic>
        <p:nvPicPr>
          <p:cNvPr id="4" name="Picture 3" descr="Screen Shot 2015-05-18 at 11.07.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2699"/>
            <a:ext cx="9144000" cy="525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545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TU_Food[1]">
  <a:themeElements>
    <a:clrScheme name="DTU_Food[1] 13">
      <a:dk1>
        <a:srgbClr val="000000"/>
      </a:dk1>
      <a:lt1>
        <a:srgbClr val="FFFFFF"/>
      </a:lt1>
      <a:dk2>
        <a:srgbClr val="990000"/>
      </a:dk2>
      <a:lt2>
        <a:srgbClr val="999999"/>
      </a:lt2>
      <a:accent1>
        <a:srgbClr val="FF9900"/>
      </a:accent1>
      <a:accent2>
        <a:srgbClr val="FF66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5C00"/>
      </a:accent6>
      <a:hlink>
        <a:srgbClr val="FF0000"/>
      </a:hlink>
      <a:folHlink>
        <a:srgbClr val="990000"/>
      </a:folHlink>
    </a:clrScheme>
    <a:fontScheme name="DTU_Food[1]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ＭＳ Ｐゴシック" pitchFamily="-8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ＭＳ Ｐゴシック" pitchFamily="-80" charset="-128"/>
          </a:defRPr>
        </a:defPPr>
      </a:lstStyle>
    </a:lnDef>
  </a:objectDefaults>
  <a:extraClrSchemeLst>
    <a:extraClrScheme>
      <a:clrScheme name="DTU_Food[1]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Food[1]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Food[1]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Food[1]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Food[1]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TU_Food[1]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Food[1]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Food[1]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Food[1]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Food[1]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Food[1]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Food[1]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TU_Food[1] 13">
        <a:dk1>
          <a:srgbClr val="000000"/>
        </a:dk1>
        <a:lt1>
          <a:srgbClr val="FFFFFF"/>
        </a:lt1>
        <a:dk2>
          <a:srgbClr val="990000"/>
        </a:dk2>
        <a:lt2>
          <a:srgbClr val="999999"/>
        </a:lt2>
        <a:accent1>
          <a:srgbClr val="FF9900"/>
        </a:accent1>
        <a:accent2>
          <a:srgbClr val="FF66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5C00"/>
        </a:accent6>
        <a:hlink>
          <a:srgbClr val="FF00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DTU_Food[1]</Template>
  <TotalTime>4177</TotalTime>
  <Words>287</Words>
  <Application>Microsoft Macintosh PowerPoint</Application>
  <PresentationFormat>On-screen Show (4:3)</PresentationFormat>
  <Paragraphs>70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DTU_Food[1]</vt:lpstr>
      <vt:lpstr>Call SNPs &amp; Infer Phylogeny (CSI Phylogeny)</vt:lpstr>
      <vt:lpstr>Single Nucleotide Polymorphism</vt:lpstr>
      <vt:lpstr>CSI Phylogeny – SNP calling</vt:lpstr>
      <vt:lpstr>Variant Calling Format (VCF)</vt:lpstr>
      <vt:lpstr>CSI Phylogeny – Alignment + Tree</vt:lpstr>
      <vt:lpstr>CSI Phylogeny – How to run it</vt:lpstr>
      <vt:lpstr>CSI Phylogeny – How to run it</vt:lpstr>
      <vt:lpstr>CSI Phylogeny – How to run it</vt:lpstr>
    </vt:vector>
  </TitlesOfParts>
  <Company>DFVF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HEK</dc:creator>
  <cp:lastModifiedBy>Rolf Sommer Kaas</cp:lastModifiedBy>
  <cp:revision>237</cp:revision>
  <dcterms:created xsi:type="dcterms:W3CDTF">2012-11-19T08:20:13Z</dcterms:created>
  <dcterms:modified xsi:type="dcterms:W3CDTF">2015-05-19T10:17:18Z</dcterms:modified>
</cp:coreProperties>
</file>